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DDD8-B987-4833-B5A6-6C2AC4A5E01C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457C-7C4F-4C08-A907-75AAE2BD1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DDD8-B987-4833-B5A6-6C2AC4A5E01C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457C-7C4F-4C08-A907-75AAE2BD1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DDD8-B987-4833-B5A6-6C2AC4A5E01C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457C-7C4F-4C08-A907-75AAE2BD1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DDD8-B987-4833-B5A6-6C2AC4A5E01C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457C-7C4F-4C08-A907-75AAE2BD1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DDD8-B987-4833-B5A6-6C2AC4A5E01C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457C-7C4F-4C08-A907-75AAE2BD1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DDD8-B987-4833-B5A6-6C2AC4A5E01C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457C-7C4F-4C08-A907-75AAE2BD1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DDD8-B987-4833-B5A6-6C2AC4A5E01C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457C-7C4F-4C08-A907-75AAE2BD1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DDD8-B987-4833-B5A6-6C2AC4A5E01C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457C-7C4F-4C08-A907-75AAE2BD1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DDD8-B987-4833-B5A6-6C2AC4A5E01C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457C-7C4F-4C08-A907-75AAE2BD1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DDD8-B987-4833-B5A6-6C2AC4A5E01C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457C-7C4F-4C08-A907-75AAE2BD1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DDD8-B987-4833-B5A6-6C2AC4A5E01C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457C-7C4F-4C08-A907-75AAE2BD1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BDDD8-B987-4833-B5A6-6C2AC4A5E01C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5457C-7C4F-4C08-A907-75AAE2BD1E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ki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012"/>
            <a:ext cx="9144000" cy="72620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Integumentary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skin and membranes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Body Membranes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Epithelial Membranes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err="1" smtClean="0"/>
              <a:t>Cutaneous</a:t>
            </a:r>
            <a:endParaRPr lang="en-US" dirty="0" smtClean="0"/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Mucous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Serous</a:t>
            </a:r>
            <a:endParaRPr lang="en-US" dirty="0"/>
          </a:p>
          <a:p>
            <a:pPr marL="971550" lvl="1" indent="-514350">
              <a:buFont typeface="+mj-lt"/>
              <a:buAutoNum type="alphaUcPeriod"/>
            </a:pPr>
            <a:endParaRPr lang="en-US" dirty="0" smtClean="0"/>
          </a:p>
        </p:txBody>
      </p:sp>
      <p:pic>
        <p:nvPicPr>
          <p:cNvPr id="4" name="Picture 3" descr="membran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143000"/>
            <a:ext cx="4191000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Membranes</a:t>
            </a:r>
            <a:endParaRPr lang="en-US" dirty="0"/>
          </a:p>
        </p:txBody>
      </p:sp>
      <p:pic>
        <p:nvPicPr>
          <p:cNvPr id="4" name="Content Placeholder 3" descr="SynovialMembraneLabel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600" y="1600200"/>
            <a:ext cx="4021935" cy="45259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1752600"/>
            <a:ext cx="5257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14350">
              <a:buFont typeface="Arial" pitchFamily="34" charset="0"/>
              <a:buChar char="•"/>
            </a:pPr>
            <a:r>
              <a:rPr lang="en-US" sz="3200" dirty="0" smtClean="0"/>
              <a:t>Connective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 smtClean="0"/>
              <a:t>Synovial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the Skin</a:t>
            </a:r>
            <a:endParaRPr lang="en-US" dirty="0"/>
          </a:p>
        </p:txBody>
      </p:sp>
      <p:pic>
        <p:nvPicPr>
          <p:cNvPr id="4" name="Content Placeholder 3" descr="C0096565-Integumentary_system,_artwork-SP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8600" y="1600201"/>
            <a:ext cx="4419600" cy="4750584"/>
          </a:xfrm>
        </p:spPr>
      </p:pic>
      <p:sp>
        <p:nvSpPr>
          <p:cNvPr id="5" name="TextBox 4"/>
          <p:cNvSpPr txBox="1"/>
          <p:nvPr/>
        </p:nvSpPr>
        <p:spPr>
          <a:xfrm>
            <a:off x="762000" y="1524000"/>
            <a:ext cx="3505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Protect 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Excrete wastes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Regulate Body temp.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Make </a:t>
            </a:r>
            <a:r>
              <a:rPr lang="en-US" sz="3200" dirty="0" err="1" smtClean="0"/>
              <a:t>Vit</a:t>
            </a:r>
            <a:r>
              <a:rPr lang="en-US" sz="3200" dirty="0" smtClean="0"/>
              <a:t>. D and protect against UV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idermis_lay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0" y="1143000"/>
            <a:ext cx="5080000" cy="5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Epidermis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err="1" smtClean="0"/>
              <a:t>Corneum</a:t>
            </a:r>
            <a:r>
              <a:rPr lang="en-US" dirty="0" smtClean="0"/>
              <a:t> –top</a:t>
            </a:r>
          </a:p>
          <a:p>
            <a:pPr marL="971550" lvl="1" indent="-514350">
              <a:buNone/>
            </a:pPr>
            <a:r>
              <a:rPr lang="en-US" dirty="0"/>
              <a:t>	</a:t>
            </a:r>
            <a:r>
              <a:rPr lang="en-US" sz="2400" dirty="0" smtClean="0"/>
              <a:t>layer, dead.</a:t>
            </a:r>
          </a:p>
          <a:p>
            <a:pPr marL="971550" lvl="1" indent="-514350">
              <a:buAutoNum type="alphaUcPeriod" startAt="2"/>
            </a:pPr>
            <a:r>
              <a:rPr lang="en-US" dirty="0" err="1" smtClean="0"/>
              <a:t>Lucindum</a:t>
            </a:r>
            <a:r>
              <a:rPr lang="en-US" dirty="0" smtClean="0"/>
              <a:t> – keratin</a:t>
            </a:r>
          </a:p>
          <a:p>
            <a:pPr marL="971550" lvl="1" indent="-514350">
              <a:buNone/>
            </a:pPr>
            <a:r>
              <a:rPr lang="en-US" dirty="0"/>
              <a:t>	</a:t>
            </a:r>
            <a:r>
              <a:rPr lang="en-US" sz="2400" dirty="0" smtClean="0"/>
              <a:t>only in feet and hands</a:t>
            </a:r>
          </a:p>
          <a:p>
            <a:pPr marL="971550" lvl="1" indent="-514350">
              <a:buAutoNum type="alphaUcPeriod" startAt="3"/>
            </a:pPr>
            <a:r>
              <a:rPr lang="en-US" dirty="0" err="1" smtClean="0"/>
              <a:t>Granulosum</a:t>
            </a:r>
            <a:r>
              <a:rPr lang="en-US" dirty="0" smtClean="0"/>
              <a:t> – </a:t>
            </a:r>
          </a:p>
          <a:p>
            <a:pPr marL="1371600" lvl="2" indent="-514350">
              <a:buNone/>
            </a:pPr>
            <a:r>
              <a:rPr lang="en-US" dirty="0" smtClean="0"/>
              <a:t>Middle layer</a:t>
            </a:r>
          </a:p>
          <a:p>
            <a:pPr marL="971550" lvl="1" indent="-514350">
              <a:buAutoNum type="alphaUcPeriod" startAt="3"/>
            </a:pPr>
            <a:r>
              <a:rPr lang="en-US" dirty="0" err="1" smtClean="0"/>
              <a:t>Spinosum</a:t>
            </a:r>
            <a:r>
              <a:rPr lang="en-US" dirty="0" smtClean="0"/>
              <a:t> – keratin</a:t>
            </a:r>
          </a:p>
          <a:p>
            <a:pPr marL="971550" lvl="1" indent="-514350">
              <a:buAutoNum type="alphaUcPeriod" startAt="3"/>
            </a:pPr>
            <a:r>
              <a:rPr lang="en-US" dirty="0" err="1" smtClean="0"/>
              <a:t>Basale</a:t>
            </a:r>
            <a:r>
              <a:rPr lang="en-US" dirty="0" smtClean="0"/>
              <a:t> – bottom</a:t>
            </a:r>
          </a:p>
          <a:p>
            <a:pPr marL="1371600" lvl="2" indent="-514350">
              <a:buNone/>
            </a:pPr>
            <a:r>
              <a:rPr lang="en-US" dirty="0" smtClean="0"/>
              <a:t>Cell division</a:t>
            </a:r>
          </a:p>
          <a:p>
            <a:pPr marL="1371600" lvl="2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Proteins and Pigments of Epidermis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Collagen – protein fibers, strengthen skin</a:t>
            </a:r>
          </a:p>
          <a:p>
            <a:r>
              <a:rPr lang="en-US" dirty="0" smtClean="0"/>
              <a:t>Keratin – waterproofs skin</a:t>
            </a:r>
          </a:p>
          <a:p>
            <a:r>
              <a:rPr lang="en-US" dirty="0" smtClean="0"/>
              <a:t>Melanin – pigment, blocking UV rays</a:t>
            </a:r>
          </a:p>
          <a:p>
            <a:r>
              <a:rPr lang="en-US" dirty="0" smtClean="0"/>
              <a:t>Carotene - pigment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rmi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7087" y="1752601"/>
            <a:ext cx="4758669" cy="3554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Dermis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Papillary layer</a:t>
            </a:r>
          </a:p>
          <a:p>
            <a:pPr lvl="2"/>
            <a:r>
              <a:rPr lang="en-US" dirty="0" smtClean="0"/>
              <a:t>Provide nutrients and </a:t>
            </a:r>
          </a:p>
          <a:p>
            <a:pPr lvl="2"/>
            <a:r>
              <a:rPr lang="en-US" dirty="0" smtClean="0"/>
              <a:t>Sensation for epidermis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Reticular layer</a:t>
            </a:r>
          </a:p>
          <a:p>
            <a:pPr lvl="2"/>
            <a:r>
              <a:rPr lang="en-US" dirty="0" smtClean="0"/>
              <a:t>Glands</a:t>
            </a:r>
          </a:p>
          <a:p>
            <a:pPr lvl="2"/>
            <a:r>
              <a:rPr lang="en-US" dirty="0" smtClean="0"/>
              <a:t>Pressure receptors</a:t>
            </a:r>
          </a:p>
          <a:p>
            <a:pPr lvl="2"/>
            <a:r>
              <a:rPr lang="en-US" dirty="0" smtClean="0"/>
              <a:t>Phagocytes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Receptors of the Dermis</a:t>
            </a:r>
            <a:endParaRPr lang="en-US" dirty="0"/>
          </a:p>
        </p:txBody>
      </p:sp>
      <p:pic>
        <p:nvPicPr>
          <p:cNvPr id="4" name="Content Placeholder 3" descr="nerve endings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1400" y="1600200"/>
            <a:ext cx="5009250" cy="3733800"/>
          </a:xfrm>
        </p:spPr>
      </p:pic>
      <p:sp>
        <p:nvSpPr>
          <p:cNvPr id="5" name="TextBox 4"/>
          <p:cNvSpPr txBox="1"/>
          <p:nvPr/>
        </p:nvSpPr>
        <p:spPr>
          <a:xfrm>
            <a:off x="304800" y="1981200"/>
            <a:ext cx="320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400" b="1" dirty="0" smtClean="0"/>
              <a:t>Free Nerve endings </a:t>
            </a:r>
            <a:r>
              <a:rPr lang="en-US" sz="2400" dirty="0" smtClean="0"/>
              <a:t>- pain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b="1" dirty="0" smtClean="0"/>
              <a:t>Krause’s end bulbs </a:t>
            </a:r>
            <a:r>
              <a:rPr lang="en-US" sz="2400" dirty="0" smtClean="0"/>
              <a:t>– temp.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b="1" dirty="0" err="1" smtClean="0"/>
              <a:t>Meissner’s</a:t>
            </a:r>
            <a:r>
              <a:rPr lang="en-US" sz="2400" b="1" dirty="0" smtClean="0"/>
              <a:t> Corpuscles </a:t>
            </a:r>
            <a:r>
              <a:rPr lang="en-US" sz="2400" dirty="0" smtClean="0"/>
              <a:t>- touch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b="1" dirty="0" err="1" smtClean="0"/>
              <a:t>Pacinian</a:t>
            </a:r>
            <a:r>
              <a:rPr lang="en-US" sz="2400" b="1" dirty="0" smtClean="0"/>
              <a:t> Corpuscles </a:t>
            </a:r>
            <a:r>
              <a:rPr lang="en-US" sz="2400" dirty="0" smtClean="0"/>
              <a:t>- pressure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112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Integumentary System</vt:lpstr>
      <vt:lpstr>Body Membranes</vt:lpstr>
      <vt:lpstr>Body Membranes</vt:lpstr>
      <vt:lpstr>Functions of the Skin</vt:lpstr>
      <vt:lpstr>Parts of the Skin</vt:lpstr>
      <vt:lpstr>Proteins and Pigments of Epidermis</vt:lpstr>
      <vt:lpstr>Parts of the Skin</vt:lpstr>
      <vt:lpstr>Receptors of the Dermis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Integumentary System</dc:title>
  <dc:creator>Jenny</dc:creator>
  <cp:lastModifiedBy>Jenny</cp:lastModifiedBy>
  <cp:revision>6</cp:revision>
  <dcterms:created xsi:type="dcterms:W3CDTF">2012-10-07T22:51:32Z</dcterms:created>
  <dcterms:modified xsi:type="dcterms:W3CDTF">2012-10-07T23:48:48Z</dcterms:modified>
</cp:coreProperties>
</file>